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13"/>
  </p:notes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>
        <p:scale>
          <a:sx n="50" d="100"/>
          <a:sy n="50" d="100"/>
        </p:scale>
        <p:origin x="1416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058F84-B60E-4556-BE5D-C08C6952AFBD}" type="datetimeFigureOut">
              <a:rPr lang="en-US" smtClean="0"/>
              <a:t>6/26/2018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D8F7F8-6E74-4952-B98F-789995006CF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39104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Welcome!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D8F7F8-6E74-4952-B98F-789995006CFA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28862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slide shows the introduction_1. As per this section, The school is equipped with necessary tools that are made to impart knowledge in management and business setting. 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D8F7F8-6E74-4952-B98F-789995006CFA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00949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slide shows the second part of introduction. As per the slide, Davis school of business is in need of employees to work in position of Special Project Associates.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D8F7F8-6E74-4952-B98F-789995006CFA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57519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slide shows the application process. According to the slide, The vacancy opportunity is open for all applicants who have met all the qualifications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D8F7F8-6E74-4952-B98F-789995006CFA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88674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slide shows the key qualifications for the vacancy.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D8F7F8-6E74-4952-B98F-789995006CFA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9416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slide shows the second part of the key qualifications. As per the slide, Honesty is paramount and those who will be involved in any fraud will be automatically disqualified.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D8F7F8-6E74-4952-B98F-789995006CFA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34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slide shows the application process.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D8F7F8-6E74-4952-B98F-789995006CFA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9813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slide shows the budget analysis of the recruitment plan. The budget is sourced from Brindopke et al, (2017).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D8F7F8-6E74-4952-B98F-789995006CFA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0692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slide shows the conclusion. As per the slide, The salaries are going to be included in the advert details in order to evade inconveniences.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D8F7F8-6E74-4952-B98F-789995006CFA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762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D8F7F8-6E74-4952-B98F-789995006CFA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9258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F9983-1354-4CCE-B81C-CFAE21698481}" type="datetimeFigureOut">
              <a:rPr lang="en-US" smtClean="0"/>
              <a:t>6/26/2018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D0EDB-0991-4614-BD6D-C665C18F81E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4673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F9983-1354-4CCE-B81C-CFAE21698481}" type="datetimeFigureOut">
              <a:rPr lang="en-US" smtClean="0"/>
              <a:t>6/26/2018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D0EDB-0991-4614-BD6D-C665C18F81E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6264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F9983-1354-4CCE-B81C-CFAE21698481}" type="datetimeFigureOut">
              <a:rPr lang="en-US" smtClean="0"/>
              <a:t>6/26/2018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D0EDB-0991-4614-BD6D-C665C18F81E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728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F9983-1354-4CCE-B81C-CFAE21698481}" type="datetimeFigureOut">
              <a:rPr lang="en-US" smtClean="0"/>
              <a:t>6/26/2018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D0EDB-0991-4614-BD6D-C665C18F81E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331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F9983-1354-4CCE-B81C-CFAE21698481}" type="datetimeFigureOut">
              <a:rPr lang="en-US" smtClean="0"/>
              <a:t>6/26/2018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D0EDB-0991-4614-BD6D-C665C18F81E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14107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F9983-1354-4CCE-B81C-CFAE21698481}" type="datetimeFigureOut">
              <a:rPr lang="en-US" smtClean="0"/>
              <a:t>6/26/2018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D0EDB-0991-4614-BD6D-C665C18F81E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2751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F9983-1354-4CCE-B81C-CFAE21698481}" type="datetimeFigureOut">
              <a:rPr lang="en-US" smtClean="0"/>
              <a:t>6/26/2018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D0EDB-0991-4614-BD6D-C665C18F81E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808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F9983-1354-4CCE-B81C-CFAE21698481}" type="datetimeFigureOut">
              <a:rPr lang="en-US" smtClean="0"/>
              <a:t>6/26/2018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D0EDB-0991-4614-BD6D-C665C18F81E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421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F9983-1354-4CCE-B81C-CFAE21698481}" type="datetimeFigureOut">
              <a:rPr lang="en-US" smtClean="0"/>
              <a:t>6/26/2018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D0EDB-0991-4614-BD6D-C665C18F81E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0299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F9983-1354-4CCE-B81C-CFAE21698481}" type="datetimeFigureOut">
              <a:rPr lang="en-US" smtClean="0"/>
              <a:t>6/26/2018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D0EDB-0991-4614-BD6D-C665C18F81E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620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F9983-1354-4CCE-B81C-CFAE21698481}" type="datetimeFigureOut">
              <a:rPr lang="en-US" smtClean="0"/>
              <a:t>6/26/2018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D0EDB-0991-4614-BD6D-C665C18F81E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123580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F9983-1354-4CCE-B81C-CFAE21698481}" type="datetimeFigureOut">
              <a:rPr lang="en-US" smtClean="0"/>
              <a:t>6/26/2018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D0EDB-0991-4614-BD6D-C665C18F81E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81840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F9983-1354-4CCE-B81C-CFAE21698481}" type="datetimeFigureOut">
              <a:rPr lang="en-US" smtClean="0"/>
              <a:t>6/26/2018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D0EDB-0991-4614-BD6D-C665C18F81E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481043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F9983-1354-4CCE-B81C-CFAE21698481}" type="datetimeFigureOut">
              <a:rPr lang="en-US" smtClean="0"/>
              <a:t>6/26/2018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D0EDB-0991-4614-BD6D-C665C18F81E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2532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F9983-1354-4CCE-B81C-CFAE21698481}" type="datetimeFigureOut">
              <a:rPr lang="en-US" smtClean="0"/>
              <a:t>6/26/2018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D0EDB-0991-4614-BD6D-C665C18F81E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16706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F9983-1354-4CCE-B81C-CFAE21698481}" type="datetimeFigureOut">
              <a:rPr lang="en-US" smtClean="0"/>
              <a:t>6/26/2018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D0EDB-0991-4614-BD6D-C665C18F81E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120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DF9983-1354-4CCE-B81C-CFAE21698481}" type="datetimeFigureOut">
              <a:rPr lang="en-US" smtClean="0"/>
              <a:t>6/26/2018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B07D0EDB-0991-4614-BD6D-C665C18F81E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1970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AD5A6-9D67-4FBA-81BD-4E26621E8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24938C-DF45-4A2B-A588-15C02913CE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</a:t>
            </a:r>
          </a:p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Course</a:t>
            </a:r>
          </a:p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Institution</a:t>
            </a:r>
          </a:p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Instructor</a:t>
            </a:r>
          </a:p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848739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10BC8-0D39-4AE7-84F7-4A65EA52317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Davis School of Business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9B626C-5245-4C49-B690-E5C78ED7F32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Recruitment Plan </a:t>
            </a:r>
          </a:p>
        </p:txBody>
      </p:sp>
    </p:spTree>
    <p:extLst>
      <p:ext uri="{BB962C8B-B14F-4D97-AF65-F5344CB8AC3E}">
        <p14:creationId xmlns:p14="http://schemas.microsoft.com/office/powerpoint/2010/main" val="3727413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6CF0B-D6AE-40B7-B263-65ACEDAB7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Introduction_1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295199-5D20-4A5A-9E74-AD725FC27A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Davis school of business is remarkably and highly qualified educational institution for the business courses.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institution is well known for offering quality education and providing quality graduates to work in different occupations.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school is equipped with necessary tools that are made to impart knowledge in management and business setting.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management team is very qualified and is known for its quality services as well as for its normal performances.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working staff in the institution is acknowledged for its value teamwork, hardworking and high integrity in performance in achieving the set goals. 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6193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79C02-F62D-4552-A4E8-103AEE735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Introduction_2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321A1D-09F9-486E-A7F3-F076CC7B4D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high affinity for the employees in the institution in Davis school of business, this is as a result of expansion processes that have taken place after the institution started working together with Sincere College.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Currently, the institution is in need of employees to work in position of Special Project Associates. </a:t>
            </a:r>
          </a:p>
        </p:txBody>
      </p:sp>
    </p:spTree>
    <p:extLst>
      <p:ext uri="{BB962C8B-B14F-4D97-AF65-F5344CB8AC3E}">
        <p14:creationId xmlns:p14="http://schemas.microsoft.com/office/powerpoint/2010/main" val="32739527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94EC3-B293-4CD1-94B2-F536555C7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Application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9231F1-7CF4-4B84-94AA-65925F23A8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opportunity is open for all applicants who have met all the qualifications that are in the next slide.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best applicants are going to be selected on base for the qualifications as per the qualifications requirements.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interested applicants are urged to write applications letter based on the same and indicate in the letter why they should be selected. 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55814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C161D-5765-469F-9ACD-6446D7038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 Qualifications_1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6D858-9148-4E72-85DC-85C456C23D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applicants are supposed to have the skills and qualities of the existing staff which include the following.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Have a doctorate degree in business field.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Those pursuing their dissertation, they should indicate their imminent date so that they can be considered for this position.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applicant must be interested in research work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Communication and writing skills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Flexibility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Decision making skills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Problem solving skills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Cooperative, (Subbaraman et al, 2015).</a:t>
            </a:r>
          </a:p>
        </p:txBody>
      </p:sp>
    </p:spTree>
    <p:extLst>
      <p:ext uri="{BB962C8B-B14F-4D97-AF65-F5344CB8AC3E}">
        <p14:creationId xmlns:p14="http://schemas.microsoft.com/office/powerpoint/2010/main" val="20011601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55D5B-87A0-466E-8376-C1BE5DC6A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 Qualifications_2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3CE36D-1888-46A0-B71B-37D567E461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Teaching experience at college level will be an added advantage for the applicants.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application letter should have an attachment of the other evidence and credential documents which identifies the applicants and their experiences.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Honesty is paramount and those who will be involved in any fraud will be automatically disqualified.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83526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372B9-F85F-4DBD-87EC-711275C18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Application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9B7515-E4B0-4F23-B109-304FB1BB95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candidates or the applicants can apply for the position in college website.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the documents must be submitted as a word document or as a PDF.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documents should include: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National ID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Academics document (s)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Resume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Cover letter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Three referees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Statement of teaching philosophy 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27151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722C9-BD66-41B9-A392-6D63FB7B9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Budget Analysis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B25F734-3014-4B3E-AD85-FA078A2B0D0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7733155"/>
              </p:ext>
            </p:extLst>
          </p:nvPr>
        </p:nvGraphicFramePr>
        <p:xfrm>
          <a:off x="677863" y="2160588"/>
          <a:ext cx="8596312" cy="296672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4298156">
                  <a:extLst>
                    <a:ext uri="{9D8B030D-6E8A-4147-A177-3AD203B41FA5}">
                      <a16:colId xmlns:a16="http://schemas.microsoft.com/office/drawing/2014/main" val="2820541715"/>
                    </a:ext>
                  </a:extLst>
                </a:gridCol>
                <a:gridCol w="4298156">
                  <a:extLst>
                    <a:ext uri="{9D8B030D-6E8A-4147-A177-3AD203B41FA5}">
                      <a16:colId xmlns:a16="http://schemas.microsoft.com/office/drawing/2014/main" val="9311025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Task </a:t>
                      </a:r>
                    </a:p>
                  </a:txBody>
                  <a:tcPr marL="74751" marR="7475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Cost allocated ($)</a:t>
                      </a:r>
                    </a:p>
                  </a:txBody>
                  <a:tcPr marL="74751" marR="74751"/>
                </a:tc>
                <a:extLst>
                  <a:ext uri="{0D108BD9-81ED-4DB2-BD59-A6C34878D82A}">
                    <a16:rowId xmlns:a16="http://schemas.microsoft.com/office/drawing/2014/main" val="1264905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Advertising cost</a:t>
                      </a:r>
                    </a:p>
                  </a:txBody>
                  <a:tcPr marL="74751" marR="7475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3000</a:t>
                      </a:r>
                    </a:p>
                  </a:txBody>
                  <a:tcPr marL="74751" marR="74751"/>
                </a:tc>
                <a:extLst>
                  <a:ext uri="{0D108BD9-81ED-4DB2-BD59-A6C34878D82A}">
                    <a16:rowId xmlns:a16="http://schemas.microsoft.com/office/drawing/2014/main" val="3490261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Recruitment  and applicant selection</a:t>
                      </a:r>
                    </a:p>
                  </a:txBody>
                  <a:tcPr marL="74751" marR="7475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2500</a:t>
                      </a:r>
                    </a:p>
                  </a:txBody>
                  <a:tcPr marL="74751" marR="74751"/>
                </a:tc>
                <a:extLst>
                  <a:ext uri="{0D108BD9-81ED-4DB2-BD59-A6C34878D82A}">
                    <a16:rowId xmlns:a16="http://schemas.microsoft.com/office/drawing/2014/main" val="2894989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Interview costs</a:t>
                      </a:r>
                    </a:p>
                  </a:txBody>
                  <a:tcPr marL="74751" marR="7475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2000</a:t>
                      </a:r>
                    </a:p>
                  </a:txBody>
                  <a:tcPr marL="74751" marR="74751"/>
                </a:tc>
                <a:extLst>
                  <a:ext uri="{0D108BD9-81ED-4DB2-BD59-A6C34878D82A}">
                    <a16:rowId xmlns:a16="http://schemas.microsoft.com/office/drawing/2014/main" val="2212049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Orientations and training </a:t>
                      </a:r>
                    </a:p>
                  </a:txBody>
                  <a:tcPr marL="74751" marR="7475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1500</a:t>
                      </a:r>
                    </a:p>
                  </a:txBody>
                  <a:tcPr marL="74751" marR="74751"/>
                </a:tc>
                <a:extLst>
                  <a:ext uri="{0D108BD9-81ED-4DB2-BD59-A6C34878D82A}">
                    <a16:rowId xmlns:a16="http://schemas.microsoft.com/office/drawing/2014/main" val="3315332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Monitoring  and evaluation costs</a:t>
                      </a:r>
                    </a:p>
                  </a:txBody>
                  <a:tcPr marL="74751" marR="7475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1000</a:t>
                      </a:r>
                    </a:p>
                  </a:txBody>
                  <a:tcPr marL="74751" marR="74751"/>
                </a:tc>
                <a:extLst>
                  <a:ext uri="{0D108BD9-81ED-4DB2-BD59-A6C34878D82A}">
                    <a16:rowId xmlns:a16="http://schemas.microsoft.com/office/drawing/2014/main" val="1407323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Total</a:t>
                      </a:r>
                    </a:p>
                  </a:txBody>
                  <a:tcPr marL="74751" marR="74751"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10,000</a:t>
                      </a:r>
                    </a:p>
                  </a:txBody>
                  <a:tcPr marL="74751" marR="74751"/>
                </a:tc>
                <a:extLst>
                  <a:ext uri="{0D108BD9-81ED-4DB2-BD59-A6C34878D82A}">
                    <a16:rowId xmlns:a16="http://schemas.microsoft.com/office/drawing/2014/main" val="1765199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74751" marR="74751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74751" marR="74751"/>
                </a:tc>
                <a:extLst>
                  <a:ext uri="{0D108BD9-81ED-4DB2-BD59-A6C34878D82A}">
                    <a16:rowId xmlns:a16="http://schemas.microsoft.com/office/drawing/2014/main" val="31986048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39196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BAB0C-710E-4CBB-871D-049A3239E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24C526-E937-4E50-A715-C8A9CCFCB2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salaries are going to be included in the advert details in order to evade inconveniences.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recruitment is going to be free and fair.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Once selected, the commitment and seriousness is highly required.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social media is going to play the key role so as to ensure the best applicants are reached, (Juraschek et al, 2018).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aforementioned is going to help in creating awareness so as to obtain as many applicants as possible.</a:t>
            </a:r>
          </a:p>
        </p:txBody>
      </p:sp>
    </p:spTree>
    <p:extLst>
      <p:ext uri="{BB962C8B-B14F-4D97-AF65-F5344CB8AC3E}">
        <p14:creationId xmlns:p14="http://schemas.microsoft.com/office/powerpoint/2010/main" val="32645819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F2E4F-73CD-4554-A6C0-1C4A1A11D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5001FF-5F52-4D32-8CC7-12F49F87FA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Juraschek, S. P., Plante, T. B., Charleston, J., Miller, E. R., Yeh, H. C., Appel, L. J., ... &amp; Dalcin, A. (2018). Use of online recruitment strategies in a randomized trial of cancer survivors.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Clinical Trials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(2), 130-138.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Brindopke, F., Ly, S., Auslander, A., Sanchez-Lara, P., Magee, K., &amp; Magee, W. (2017). Training and Recruitment Strategies for Developing Sustainable, Global, Research Workforces in Low-Resource Settings: Perspectives From The International Family Study.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Annals of Global Health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83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(1), 25-26.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Subbaraman, M. S., Laudet, A. B., Ritter, L. A., Stunz, A., &amp; Kaskutas, L. A. (2015). Multisource recruitment strategies for advancing addiction recovery research beyond treated samples.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Journal of community psychology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43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(5), 560-575.</a:t>
            </a:r>
          </a:p>
        </p:txBody>
      </p:sp>
    </p:spTree>
    <p:extLst>
      <p:ext uri="{BB962C8B-B14F-4D97-AF65-F5344CB8AC3E}">
        <p14:creationId xmlns:p14="http://schemas.microsoft.com/office/powerpoint/2010/main" val="216750676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78</TotalTime>
  <Words>800</Words>
  <Application>Microsoft Office PowerPoint</Application>
  <PresentationFormat>Widescreen</PresentationFormat>
  <Paragraphs>88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Times New Roman</vt:lpstr>
      <vt:lpstr>Trebuchet MS</vt:lpstr>
      <vt:lpstr>Wingdings 3</vt:lpstr>
      <vt:lpstr>Facet</vt:lpstr>
      <vt:lpstr>PowerPoint Presentation</vt:lpstr>
      <vt:lpstr>Davis School of Business</vt:lpstr>
      <vt:lpstr>Introduction_1 </vt:lpstr>
      <vt:lpstr>Introduction_2</vt:lpstr>
      <vt:lpstr>Application Process</vt:lpstr>
      <vt:lpstr>Key Qualifications_1</vt:lpstr>
      <vt:lpstr>Key Qualifications_2</vt:lpstr>
      <vt:lpstr>Application Process</vt:lpstr>
      <vt:lpstr>Budget Analysis</vt:lpstr>
      <vt:lpstr>Conclusion</vt:lpstr>
      <vt:lpstr>References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Davis School of Business</dc:title>
  <dc:creator>Pavilion</dc:creator>
  <cp:lastModifiedBy>Pavilion</cp:lastModifiedBy>
  <cp:revision>9</cp:revision>
  <dcterms:created xsi:type="dcterms:W3CDTF">2018-06-26T10:18:13Z</dcterms:created>
  <dcterms:modified xsi:type="dcterms:W3CDTF">2018-06-26T11:36:35Z</dcterms:modified>
</cp:coreProperties>
</file>